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5"/>
  </p:notesMasterIdLst>
  <p:handoutMasterIdLst>
    <p:handoutMasterId r:id="rId6"/>
  </p:handoutMasterIdLst>
  <p:sldIdLst>
    <p:sldId id="483" r:id="rId2"/>
    <p:sldId id="479" r:id="rId3"/>
    <p:sldId id="481" r:id="rId4"/>
  </p:sldIdLst>
  <p:sldSz cx="9144000" cy="5143500" type="screen16x9"/>
  <p:notesSz cx="9926638" cy="6858000"/>
  <p:defaultTextStyle>
    <a:defPPr>
      <a:defRPr lang="ru-RU"/>
    </a:defPPr>
    <a:lvl1pPr marL="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искунова Екатерина Юрьевна" initials="ПЕЮ" lastIdx="3" clrIdx="0"/>
  <p:cmAuthor id="1" name="Попкова Мария Александровна" initials="ПМА" lastIdx="1" clrIdx="1"/>
  <p:cmAuthor id="2" name="sselicrem@mail.ru" initials="s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0000"/>
    <a:srgbClr val="66CCFF"/>
    <a:srgbClr val="FCF2ED"/>
    <a:srgbClr val="FFEFFF"/>
    <a:srgbClr val="F2DCDB"/>
    <a:srgbClr val="E7E7E7"/>
    <a:srgbClr val="FCCCCC"/>
    <a:srgbClr val="D0CECE"/>
    <a:srgbClr val="FD6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2123" autoAdjust="0"/>
  </p:normalViewPr>
  <p:slideViewPr>
    <p:cSldViewPr snapToGrid="0">
      <p:cViewPr varScale="1">
        <p:scale>
          <a:sx n="143" d="100"/>
          <a:sy n="143" d="100"/>
        </p:scale>
        <p:origin x="-1074" y="-102"/>
      </p:cViewPr>
      <p:guideLst>
        <p:guide orient="horz" pos="2160"/>
        <p:guide orient="horz" pos="162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533024689594131"/>
          <c:y val="9.4206959657265929E-2"/>
          <c:w val="0.59331071340296349"/>
          <c:h val="0.8714342531970885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5400">
              <a:solidFill>
                <a:schemeClr val="accent5">
                  <a:lumMod val="75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.33029497657963519"/>
                  <c:y val="7.0171039571278522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12542859478557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4893013746589946E-2"/>
                  <c:y val="-2.970574008459793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6916460698488676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9235443307212363E-2"/>
                  <c:y val="5.941148016919641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360750892846272E-2"/>
                  <c:y val="2.971041815390314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7239855792872032E-2"/>
                  <c:y val="-2.970340104994533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3.8302378264669069E-2"/>
                  <c:y val="-2.97057400845976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2.7707492802191782E-2"/>
                  <c:y val="1.0891978872616624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>
                <c:manualLayout>
                  <c:x val="2.3470433140704322E-2"/>
                  <c:y val="-8.911488121914119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layout>
                <c:manualLayout>
                  <c:x val="0.14587504152701125"/>
                  <c:y val="1.0891978872616624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Лист1!$A$2:$A$25</c:f>
              <c:strCache>
                <c:ptCount val="24"/>
                <c:pt idx="0">
                  <c:v>Обращения за разъяснениями, всего,в том числе о (об):</c:v>
                </c:pt>
                <c:pt idx="1">
                  <c:v>выборе (замене) СМО</c:v>
                </c:pt>
                <c:pt idx="2">
                  <c:v>переоформлении полиса ОМС, сдаче полиса ОМС на материальном носителе, о приостановлении действия полиса ОМС</c:v>
                </c:pt>
                <c:pt idx="3">
                  <c:v>превышении сроков оформления полиса ОМС (выписки)</c:v>
                </c:pt>
                <c:pt idx="4">
                  <c:v>выборе медицинской организации</c:v>
                </c:pt>
                <c:pt idx="5">
                  <c:v>выборе врача</c:v>
                </c:pt>
                <c:pt idx="6">
                  <c:v>организации работы медицинской организации</c:v>
                </c:pt>
                <c:pt idx="7">
                  <c:v>оказании медицинской помощи</c:v>
                </c:pt>
                <c:pt idx="8">
                  <c:v>о сроках ожидания медицинской помощи</c:v>
                </c:pt>
                <c:pt idx="9">
                  <c:v>о проведении ЭКО</c:v>
                </c:pt>
                <c:pt idx="10">
                  <c:v>при онкологических заболеваниях (за исключением медицинской помощи несовершеннолетним)</c:v>
                </c:pt>
                <c:pt idx="11">
                  <c:v>при болезнях системы кровообращения (за исключением медицинской помощи несовершеннолетним)</c:v>
                </c:pt>
                <c:pt idx="12">
                  <c:v>при ХНИЗ (за исключением медицинской помощи несовершеннолетним)</c:v>
                </c:pt>
                <c:pt idx="13">
                  <c:v>при оказании медицинской помощи несовершеннолетним</c:v>
                </c:pt>
                <c:pt idx="14">
                  <c:v>о проведении профилактических мероприятий</c:v>
                </c:pt>
                <c:pt idx="15">
                  <c:v>о проведении профилактических прививок</c:v>
                </c:pt>
                <c:pt idx="16">
                  <c:v>лекарственном обеспечении</c:v>
                </c:pt>
                <c:pt idx="17">
                  <c:v>при оказании медицинской помощи по профилю "онкология"</c:v>
                </c:pt>
                <c:pt idx="18">
                  <c:v>получении медицинской помощи за пределами территории субъекта Российской Федерации, в котором выдан полис ОМС</c:v>
                </c:pt>
                <c:pt idx="19">
                  <c:v>взимании денежных средств за медицинскую помощь по программам ОМС, в том числе за:</c:v>
                </c:pt>
                <c:pt idx="20">
                  <c:v>видах, качестве и об условиях предоставления медицинской помощи в рамках программ ОМС</c:v>
                </c:pt>
                <c:pt idx="21">
                  <c:v>о перечне оказанных медицинских услуг и их стоимости</c:v>
                </c:pt>
                <c:pt idx="22">
                  <c:v>порядке направления и порядке оказания медицинской помощи в медицинских организациях, функции и полномочия учредителей в отношении которых осуществляют Правительство Российской Федерации или федеральные органы исполнительной власти</c:v>
                </c:pt>
                <c:pt idx="23">
                  <c:v>другие причины обращений за разъяснениями (консультациями)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2988</c:v>
                </c:pt>
                <c:pt idx="1">
                  <c:v>89</c:v>
                </c:pt>
                <c:pt idx="2">
                  <c:v>760</c:v>
                </c:pt>
                <c:pt idx="3">
                  <c:v>1</c:v>
                </c:pt>
                <c:pt idx="4">
                  <c:v>41</c:v>
                </c:pt>
                <c:pt idx="5">
                  <c:v>4</c:v>
                </c:pt>
                <c:pt idx="6">
                  <c:v>185</c:v>
                </c:pt>
                <c:pt idx="7">
                  <c:v>605</c:v>
                </c:pt>
                <c:pt idx="8">
                  <c:v>6</c:v>
                </c:pt>
                <c:pt idx="9">
                  <c:v>2</c:v>
                </c:pt>
                <c:pt idx="10">
                  <c:v>26</c:v>
                </c:pt>
                <c:pt idx="11">
                  <c:v>39</c:v>
                </c:pt>
                <c:pt idx="12">
                  <c:v>18</c:v>
                </c:pt>
                <c:pt idx="13">
                  <c:v>101</c:v>
                </c:pt>
                <c:pt idx="14">
                  <c:v>27</c:v>
                </c:pt>
                <c:pt idx="15">
                  <c:v>13</c:v>
                </c:pt>
                <c:pt idx="16">
                  <c:v>4</c:v>
                </c:pt>
                <c:pt idx="17">
                  <c:v>2</c:v>
                </c:pt>
                <c:pt idx="18">
                  <c:v>22</c:v>
                </c:pt>
                <c:pt idx="19">
                  <c:v>3</c:v>
                </c:pt>
                <c:pt idx="20">
                  <c:v>11</c:v>
                </c:pt>
                <c:pt idx="21">
                  <c:v>1</c:v>
                </c:pt>
                <c:pt idx="22">
                  <c:v>8</c:v>
                </c:pt>
                <c:pt idx="23">
                  <c:v>1226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19-43CD-BADD-9FBF21F5E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4"/>
        <c:overlap val="100"/>
        <c:axId val="153414144"/>
        <c:axId val="45803200"/>
      </c:barChart>
      <c:catAx>
        <c:axId val="1534141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5803200"/>
        <c:crossesAt val="0"/>
        <c:auto val="1"/>
        <c:lblAlgn val="ctr"/>
        <c:lblOffset val="100"/>
        <c:noMultiLvlLbl val="0"/>
      </c:catAx>
      <c:valAx>
        <c:axId val="45803200"/>
        <c:scaling>
          <c:orientation val="minMax"/>
          <c:max val="3000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3414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2043605056614297"/>
          <c:y val="0.3261391217442744"/>
          <c:w val="6.9902113685064729E-2"/>
          <c:h val="0.273250525199371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Обращений всего</c:v>
                </c:pt>
              </c:strCache>
            </c:strRef>
          </c:tx>
          <c:spPr>
            <a:solidFill>
              <a:srgbClr val="0070C0"/>
            </a:solidFill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dLbls>
            <c:dLbl>
              <c:idx val="0"/>
              <c:layout>
                <c:manualLayout>
                  <c:x val="0.1610305958132045"/>
                  <c:y val="-0.1089626364790728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кв 2</c:v>
                </c:pt>
              </c:strCache>
            </c:strRef>
          </c:cat>
          <c:val>
            <c:numRef>
              <c:f>Лист1!$B$3</c:f>
              <c:numCache>
                <c:formatCode>#,##0</c:formatCode>
                <c:ptCount val="1"/>
                <c:pt idx="0">
                  <c:v>2988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25-4DB8-A952-8520A29C6D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127380992"/>
        <c:axId val="45808960"/>
        <c:axId val="0"/>
      </c:bar3DChart>
      <c:catAx>
        <c:axId val="127380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5808960"/>
        <c:crosses val="autoZero"/>
        <c:auto val="1"/>
        <c:lblAlgn val="ctr"/>
        <c:lblOffset val="100"/>
        <c:tickMarkSkip val="1"/>
        <c:noMultiLvlLbl val="0"/>
      </c:catAx>
      <c:valAx>
        <c:axId val="4580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738099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ru-RU"/>
          </a:p>
        </c:txPr>
      </c:dTable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9" y="2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704" y="2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9A6BD5B6-AB39-4ABA-B270-D90AA6225D24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9" y="6513999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704" y="6513999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D57870A-53D1-4D56-8F91-B54C2FCD88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762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10"/>
            <a:ext cx="4301543" cy="344092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8" y="10"/>
            <a:ext cx="4301543" cy="344092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DBCDA7AC-1A6B-4E3F-AC59-7F9D5B17651B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5125" y="857250"/>
            <a:ext cx="4116388" cy="2316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3" tIns="45872" rIns="91743" bIns="4587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71" y="3300424"/>
            <a:ext cx="7941309" cy="2700338"/>
          </a:xfrm>
          <a:prstGeom prst="rect">
            <a:avLst/>
          </a:prstGeom>
        </p:spPr>
        <p:txBody>
          <a:bodyPr vert="horz" lIns="91743" tIns="45872" rIns="91743" bIns="4587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6513915"/>
            <a:ext cx="4301543" cy="344091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8" y="6513915"/>
            <a:ext cx="4301543" cy="344091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765A753-26F7-494C-A1D3-E9ABB709EA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480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904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952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54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66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4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50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7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97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4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4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02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10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37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32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37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88393" y="77487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2851" y="102476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 темам обращений в Единый Контакт-центр Здравоохранения РС (Я) за 2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 квартал          (</a:t>
            </a:r>
            <a:r>
              <a:rPr lang="ru-RU" sz="1350" dirty="0" err="1" smtClean="0">
                <a:solidFill>
                  <a:prstClr val="black"/>
                </a:solidFill>
                <a:latin typeface="Calibri"/>
              </a:rPr>
              <a:t>апр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-июнь)202</a:t>
            </a:r>
            <a:r>
              <a:rPr lang="en-US" sz="1350" dirty="0" smtClean="0">
                <a:solidFill>
                  <a:prstClr val="black"/>
                </a:solidFill>
                <a:latin typeface="Calibri"/>
              </a:rPr>
              <a:t>5</a:t>
            </a: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461504" y="578881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13369"/>
              </p:ext>
            </p:extLst>
          </p:nvPr>
        </p:nvGraphicFramePr>
        <p:xfrm>
          <a:off x="530579" y="713261"/>
          <a:ext cx="8048978" cy="4275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87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35305" y="102477"/>
            <a:ext cx="481604" cy="44396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40858" y="102477"/>
            <a:ext cx="540829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Обработано обращений с апреля по июнь 2025 года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81705" y="849814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80339"/>
              </p:ext>
            </p:extLst>
          </p:nvPr>
        </p:nvGraphicFramePr>
        <p:xfrm>
          <a:off x="442496" y="1349375"/>
          <a:ext cx="7886700" cy="3061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xmlns="" val="285744675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83803318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979989461"/>
                    </a:ext>
                  </a:extLst>
                </a:gridCol>
              </a:tblGrid>
              <a:tr h="80735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Обработано  обращений</a:t>
                      </a:r>
                    </a:p>
                    <a:p>
                      <a:pPr algn="ctr"/>
                      <a:r>
                        <a:rPr lang="ru-RU" smtClean="0"/>
                        <a:t>всего </a:t>
                      </a:r>
                      <a:r>
                        <a:rPr lang="ru-RU" smtClean="0"/>
                        <a:t>(2 988)</a:t>
                      </a:r>
                      <a:r>
                        <a:rPr lang="en-US" dirty="0" smtClean="0"/>
                        <a:t>,</a:t>
                      </a:r>
                      <a:r>
                        <a:rPr lang="ru-RU" dirty="0" smtClean="0"/>
                        <a:t> из них: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8436999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Операторами 1го уровня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2 269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1357037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АО СМСК</a:t>
                      </a:r>
                      <a:r>
                        <a:rPr lang="ru-RU" baseline="0" dirty="0" smtClean="0"/>
                        <a:t> «</a:t>
                      </a:r>
                      <a:r>
                        <a:rPr lang="ru-RU" baseline="0" dirty="0" err="1" smtClean="0"/>
                        <a:t>Сахамедстрах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20,5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5304024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ООО «Капитал МС»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9455087"/>
                  </a:ext>
                </a:extLst>
              </a:tr>
              <a:tr h="59268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ТФОМС РС (Я)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0,8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3529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22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951075"/>
              </p:ext>
            </p:extLst>
          </p:nvPr>
        </p:nvGraphicFramePr>
        <p:xfrm>
          <a:off x="628650" y="1369219"/>
          <a:ext cx="7886700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13884" y="447142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75882" y="447143"/>
            <a:ext cx="4572000" cy="7155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685800"/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Количество обращений в Единый Контакт-центр здравоохранения РС (Я) за 2 кв. </a:t>
            </a:r>
            <a:r>
              <a:rPr lang="en-US" sz="1350" dirty="0" smtClean="0">
                <a:solidFill>
                  <a:prstClr val="black"/>
                </a:solidFill>
                <a:latin typeface="Calibri"/>
              </a:rPr>
              <a:t>202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5 года</a:t>
            </a:r>
            <a:endParaRPr lang="ru-RU" sz="900" dirty="0" smtClean="0">
              <a:solidFill>
                <a:prstClr val="black"/>
              </a:solidFill>
              <a:latin typeface="Calibri"/>
            </a:endParaRPr>
          </a:p>
          <a:p>
            <a:pPr algn="r" defTabSz="685800"/>
            <a:endParaRPr lang="ru-RU" sz="135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32412" y="1006079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69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18164</TotalTime>
  <Words>99</Words>
  <Application>Microsoft Office PowerPoint</Application>
  <PresentationFormat>Экран (16:9)</PresentationFormat>
  <Paragraphs>32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1_Тема Office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 Владимир Геннадьевич</dc:creator>
  <cp:lastModifiedBy>semenovag</cp:lastModifiedBy>
  <cp:revision>1011</cp:revision>
  <cp:lastPrinted>2022-04-05T07:18:39Z</cp:lastPrinted>
  <dcterms:created xsi:type="dcterms:W3CDTF">2019-01-18T08:16:29Z</dcterms:created>
  <dcterms:modified xsi:type="dcterms:W3CDTF">2025-12-16T03:26:11Z</dcterms:modified>
</cp:coreProperties>
</file>